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196" autoAdjust="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C4C78-7596-A079-CAAE-ABFC8E5108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128215"/>
          </a:xfrm>
        </p:spPr>
        <p:txBody>
          <a:bodyPr>
            <a:normAutofit/>
          </a:bodyPr>
          <a:lstStyle/>
          <a:p>
            <a:r>
              <a:rPr lang="en-GB" sz="2800" dirty="0"/>
              <a:t>Hybrid Generative AI-Based Resume Analysis System Using Supervised, Unsupervised and Deep Learning Techniques in Python</a:t>
            </a:r>
            <a:endParaRPr lang="en-IN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488231-1351-DD47-8BE7-A3397F3707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GB" sz="2000" dirty="0">
                <a:solidFill>
                  <a:schemeClr val="accent5">
                    <a:lumMod val="50000"/>
                  </a:schemeClr>
                </a:solidFill>
              </a:rPr>
              <a:t>NAME: PRIYADARSHINI R</a:t>
            </a:r>
          </a:p>
          <a:p>
            <a:r>
              <a:rPr lang="en-GB" sz="2000" dirty="0">
                <a:solidFill>
                  <a:schemeClr val="accent5">
                    <a:lumMod val="50000"/>
                  </a:schemeClr>
                </a:solidFill>
              </a:rPr>
              <a:t>REG NO: 22BDS0155</a:t>
            </a:r>
          </a:p>
          <a:p>
            <a:r>
              <a:rPr lang="en-GB" sz="2000" dirty="0">
                <a:solidFill>
                  <a:schemeClr val="accent5">
                    <a:lumMod val="50000"/>
                  </a:schemeClr>
                </a:solidFill>
              </a:rPr>
              <a:t>VELLORE INSTITUTE OF TECHNOLOGY</a:t>
            </a:r>
            <a:endParaRPr lang="en-IN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80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BAC03-4A3C-18AA-3495-1397E3262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304551"/>
          </a:xfrm>
        </p:spPr>
        <p:txBody>
          <a:bodyPr/>
          <a:lstStyle/>
          <a:p>
            <a:r>
              <a:rPr lang="en-IN" dirty="0"/>
              <a:t>Deep Learning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4113F-E54F-DD30-6A8B-B01309645A3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4846003" cy="3424107"/>
          </a:xfrm>
        </p:spPr>
        <p:txBody>
          <a:bodyPr/>
          <a:lstStyle/>
          <a:p>
            <a:pPr marL="0" indent="0">
              <a:buNone/>
            </a:pPr>
            <a:r>
              <a:rPr lang="en-IN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Content:</a:t>
            </a:r>
          </a:p>
          <a:p>
            <a:pPr marL="0" indent="0">
              <a:buNone/>
            </a:pPr>
            <a:r>
              <a:rPr lang="en-IN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1.Artificial neural network</a:t>
            </a:r>
          </a:p>
          <a:p>
            <a:pPr marL="0" indent="0">
              <a:buNone/>
            </a:pPr>
            <a:r>
              <a:rPr lang="en-IN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2. Dense layers</a:t>
            </a:r>
          </a:p>
          <a:p>
            <a:pPr marL="0" indent="0">
              <a:buNone/>
            </a:pPr>
            <a:r>
              <a:rPr lang="en-IN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3. Activation: </a:t>
            </a:r>
            <a:r>
              <a:rPr lang="en-IN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IN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sigmoid</a:t>
            </a:r>
          </a:p>
          <a:p>
            <a:pPr marL="0" indent="0">
              <a:buNone/>
            </a:pPr>
            <a:r>
              <a:rPr lang="en-IN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4. Captures complex feature relationships</a:t>
            </a:r>
          </a:p>
        </p:txBody>
      </p:sp>
      <p:pic>
        <p:nvPicPr>
          <p:cNvPr id="9219" name="Picture 3" descr="Architecture of Artificial Neural Network - NashTech Blog">
            <a:extLst>
              <a:ext uri="{FF2B5EF4-FFF2-40B4-BE49-F238E27FC236}">
                <a16:creationId xmlns:a16="http://schemas.microsoft.com/office/drawing/2014/main" id="{F534558D-17CB-950A-E106-BA145289B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824" y="2107087"/>
            <a:ext cx="3982824" cy="368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376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872B6-4143-3D26-0A8F-EFB6A84E1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285697"/>
          </a:xfrm>
        </p:spPr>
        <p:txBody>
          <a:bodyPr/>
          <a:lstStyle/>
          <a:p>
            <a:r>
              <a:rPr lang="en-IN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C5DE8-D018-7555-FB6F-6E46C009F18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4412370" cy="34241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Content:</a:t>
            </a:r>
          </a:p>
          <a:p>
            <a:pPr marL="0" indent="0">
              <a:buNone/>
            </a:pPr>
            <a:r>
              <a:rPr lang="en-IN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1. K-means clustering</a:t>
            </a:r>
          </a:p>
          <a:p>
            <a:pPr marL="0" indent="0">
              <a:buNone/>
            </a:pPr>
            <a:r>
              <a:rPr lang="en-IN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2.</a:t>
            </a: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Groups resumes by skill similarity</a:t>
            </a:r>
          </a:p>
          <a:p>
            <a:pPr marL="0" indent="0">
              <a:buNone/>
            </a:pPr>
            <a:r>
              <a:rPr lang="en-GB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3.</a:t>
            </a:r>
            <a:r>
              <a:rPr lang="en-IN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 </a:t>
            </a:r>
            <a:r>
              <a:rPr lang="en-IN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labeled</a:t>
            </a:r>
            <a:r>
              <a:rPr lang="en-IN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required</a:t>
            </a:r>
          </a:p>
        </p:txBody>
      </p:sp>
      <p:pic>
        <p:nvPicPr>
          <p:cNvPr id="10242" name="Picture 2" descr="2 K-means clustering | Machine Learning for Biostatistics">
            <a:extLst>
              <a:ext uri="{FF2B5EF4-FFF2-40B4-BE49-F238E27FC236}">
                <a16:creationId xmlns:a16="http://schemas.microsoft.com/office/drawing/2014/main" id="{1CA38A58-FDD9-419A-F9EF-0E3554CFD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86123"/>
            <a:ext cx="46672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913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91480-B06F-1D4F-7A91-75576F4C2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527506"/>
            <a:ext cx="10364451" cy="1182284"/>
          </a:xfrm>
        </p:spPr>
        <p:txBody>
          <a:bodyPr/>
          <a:lstStyle/>
          <a:p>
            <a:r>
              <a:rPr lang="en-IN" dirty="0"/>
              <a:t>Intelligent Generative AI Module</a:t>
            </a:r>
            <a:br>
              <a:rPr lang="en-IN" b="1" dirty="0"/>
            </a:b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3A0408C-1DDE-3A03-2322-8A865DE9BEE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0" y="2234152"/>
            <a:ext cx="6306117" cy="3657600"/>
          </a:xfrm>
          <a:prstGeom prst="rect">
            <a:avLst/>
          </a:prstGeom>
        </p:spPr>
      </p:pic>
      <p:sp>
        <p:nvSpPr>
          <p:cNvPr id="8" name="AutoShape 2" descr="Generated image">
            <a:extLst>
              <a:ext uri="{FF2B5EF4-FFF2-40B4-BE49-F238E27FC236}">
                <a16:creationId xmlns:a16="http://schemas.microsoft.com/office/drawing/2014/main" id="{388C2325-5A39-2B99-AC37-AF29CBDA7D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Generated image">
            <a:extLst>
              <a:ext uri="{FF2B5EF4-FFF2-40B4-BE49-F238E27FC236}">
                <a16:creationId xmlns:a16="http://schemas.microsoft.com/office/drawing/2014/main" id="{6238136B-8B19-2FC8-2168-86F906DD25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EA67DA-573D-AB6E-3EE9-B86D91C9F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117" y="1979024"/>
            <a:ext cx="5724585" cy="391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26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BBAF8-478B-6BA3-4B0C-DE096156A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IN" dirty="0"/>
              <a:t>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8886C-52AA-B8AF-9336-0617B2B0803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4648040" cy="3424107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Content:</a:t>
            </a:r>
          </a:p>
          <a:p>
            <a:pPr marL="0" indent="0">
              <a:buNone/>
            </a:pPr>
            <a:r>
              <a:rPr lang="en-IN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Accuracy </a:t>
            </a:r>
            <a:r>
              <a:rPr lang="en-IN" dirty="0"/>
              <a:t>=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(TP + TN) / Total</a:t>
            </a:r>
          </a:p>
          <a:p>
            <a:pPr marL="0" indent="0">
              <a:buNone/>
            </a:pPr>
            <a:r>
              <a:rPr lang="en-IN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Precision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TP / (TP + FP)</a:t>
            </a:r>
          </a:p>
          <a:p>
            <a:pPr marL="0" indent="0">
              <a:buNone/>
            </a:pPr>
            <a:r>
              <a:rPr lang="en-IN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Recall </a:t>
            </a:r>
            <a:r>
              <a:rPr lang="en-IN" dirty="0"/>
              <a:t>=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TP / (TP + FN)</a:t>
            </a:r>
          </a:p>
          <a:p>
            <a:pPr marL="0" indent="0">
              <a:buNone/>
            </a:pPr>
            <a:r>
              <a:rPr lang="en-IN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F1 score</a:t>
            </a:r>
          </a:p>
          <a:p>
            <a:pPr marL="0" indent="0">
              <a:buNone/>
            </a:pPr>
            <a:r>
              <a:rPr lang="en-IN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3473660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F9318-F02B-5EC5-C406-96E6C34BC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1139278"/>
          </a:xfrm>
        </p:spPr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ADCD0-DAF2-97D8-BB2E-9106FA9988A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807537" cy="34241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 is transforming recruitment systems by automating resume evaluation. Traditional manual screening is inefficient and prone to bias. This project proposes A hybrid ai-based system integrating machine learning, deep learning, and generative ai to improve resume analysis</a:t>
            </a:r>
            <a:r>
              <a:rPr lang="en-GB" cap="none" dirty="0"/>
              <a:t>.</a:t>
            </a:r>
            <a:endParaRPr lang="en-IN" cap="none" dirty="0"/>
          </a:p>
        </p:txBody>
      </p:sp>
      <p:sp>
        <p:nvSpPr>
          <p:cNvPr id="4" name="AutoShape 2" descr="AI in Recruitment: Future-proofing Your Hiring Process">
            <a:extLst>
              <a:ext uri="{FF2B5EF4-FFF2-40B4-BE49-F238E27FC236}">
                <a16:creationId xmlns:a16="http://schemas.microsoft.com/office/drawing/2014/main" id="{CF701DF8-1C82-E76F-DF5E-D13CABD331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71880" y="2460396"/>
            <a:ext cx="4020532" cy="2487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52A2FB-4B1E-488D-A7AB-647BDAA85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689" y="1505449"/>
            <a:ext cx="4047241" cy="439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05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A99ED-9C18-CF4B-D634-5E23627EB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899198"/>
          </a:xfrm>
        </p:spPr>
        <p:txBody>
          <a:bodyPr/>
          <a:lstStyle/>
          <a:p>
            <a:r>
              <a:rPr lang="en-IN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390EB-3722-E7D7-5D1C-C6E71E4C52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986647" cy="3424107"/>
          </a:xfrm>
        </p:spPr>
        <p:txBody>
          <a:bodyPr>
            <a:normAutofit/>
          </a:bodyPr>
          <a:lstStyle/>
          <a:p>
            <a:r>
              <a:rPr lang="en-GB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screening requires high human effort</a:t>
            </a:r>
          </a:p>
          <a:p>
            <a:r>
              <a:rPr lang="en-GB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number of resume submissions</a:t>
            </a:r>
          </a:p>
          <a:p>
            <a:r>
              <a:rPr lang="en-GB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intelligent resume improvement feedback</a:t>
            </a:r>
          </a:p>
          <a:p>
            <a:r>
              <a:rPr lang="en-IN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skill-based grouping</a:t>
            </a:r>
          </a:p>
        </p:txBody>
      </p:sp>
      <p:pic>
        <p:nvPicPr>
          <p:cNvPr id="2050" name="Picture 2" descr="Resume stack Images - Free Download on Freepik">
            <a:extLst>
              <a:ext uri="{FF2B5EF4-FFF2-40B4-BE49-F238E27FC236}">
                <a16:creationId xmlns:a16="http://schemas.microsoft.com/office/drawing/2014/main" id="{49C02915-F364-EB18-2638-8BA03FB63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090" y="1784807"/>
            <a:ext cx="4227136" cy="400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213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9CE99-C0DD-9F73-B57C-D23FA9FB6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097161"/>
          </a:xfrm>
        </p:spPr>
        <p:txBody>
          <a:bodyPr/>
          <a:lstStyle/>
          <a:p>
            <a:r>
              <a:rPr lang="en-IN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74E9F-DBBA-2FBF-51E1-9BC1A1463D9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6401426" cy="3424107"/>
          </a:xfrm>
        </p:spPr>
        <p:txBody>
          <a:bodyPr>
            <a:normAutofit/>
          </a:bodyPr>
          <a:lstStyle/>
          <a:p>
            <a:r>
              <a:rPr lang="en-GB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 job suitability using supervised learning</a:t>
            </a:r>
          </a:p>
          <a:p>
            <a:r>
              <a:rPr lang="en-GB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 resumes using unsupervised learning</a:t>
            </a:r>
          </a:p>
          <a:p>
            <a:r>
              <a:rPr lang="en-IN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resume quality using generative AI</a:t>
            </a:r>
          </a:p>
          <a:p>
            <a:r>
              <a:rPr lang="en-GB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 statistical evaluation of model</a:t>
            </a:r>
            <a:endParaRPr lang="en-IN" sz="24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Artificial intelligence - Free computer icons">
            <a:extLst>
              <a:ext uri="{FF2B5EF4-FFF2-40B4-BE49-F238E27FC236}">
                <a16:creationId xmlns:a16="http://schemas.microsoft.com/office/drawing/2014/main" id="{7F4F3D8B-B78D-2345-83C1-A31A03348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835" y="1715677"/>
            <a:ext cx="4876800" cy="362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917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84419-51A1-7915-EEED-01DCC7B7B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20511"/>
            <a:ext cx="10364451" cy="867267"/>
          </a:xfrm>
        </p:spPr>
        <p:txBody>
          <a:bodyPr>
            <a:normAutofit/>
          </a:bodyPr>
          <a:lstStyle/>
          <a:p>
            <a:r>
              <a:rPr lang="en-IN" dirty="0"/>
              <a:t>Literature Insight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CD5E3-FEEA-AB29-04E2-55DFEC6D120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6750218" cy="3424107"/>
          </a:xfrm>
        </p:spPr>
        <p:txBody>
          <a:bodyPr>
            <a:normAutofit/>
          </a:bodyPr>
          <a:lstStyle/>
          <a:p>
            <a:r>
              <a:rPr lang="en-GB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widely used for text classification</a:t>
            </a:r>
          </a:p>
          <a:p>
            <a:r>
              <a:rPr lang="en-GB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improves contextual understanding</a:t>
            </a:r>
          </a:p>
          <a:p>
            <a:r>
              <a:rPr lang="fr-FR" sz="24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Generative</a:t>
            </a:r>
            <a:r>
              <a:rPr lang="fr-FR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AI enables intelligent content </a:t>
            </a:r>
            <a:r>
              <a:rPr lang="fr-FR" sz="24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enhancement</a:t>
            </a:r>
            <a:endParaRPr lang="fr-FR" sz="24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Hybrid models improve decision-making accuracy</a:t>
            </a:r>
            <a:endParaRPr lang="en-IN" sz="24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Machine Learning for Beginners: An Introduction to Neural Networks -  victorzhou.com">
            <a:extLst>
              <a:ext uri="{FF2B5EF4-FFF2-40B4-BE49-F238E27FC236}">
                <a16:creationId xmlns:a16="http://schemas.microsoft.com/office/drawing/2014/main" id="{D0418CA6-2FA4-04E2-09C4-673892E2B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033" y="997277"/>
            <a:ext cx="3265406" cy="297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LP 101 - NLP Architecture Explained | E2E Networks">
            <a:extLst>
              <a:ext uri="{FF2B5EF4-FFF2-40B4-BE49-F238E27FC236}">
                <a16:creationId xmlns:a16="http://schemas.microsoft.com/office/drawing/2014/main" id="{A7CFCA6A-2F28-617E-426D-185383366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033" y="4079145"/>
            <a:ext cx="3265406" cy="1816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416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85B6E-8DFD-3E76-6D56-D7D8B533B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097161"/>
          </a:xfrm>
        </p:spPr>
        <p:txBody>
          <a:bodyPr/>
          <a:lstStyle/>
          <a:p>
            <a:r>
              <a:rPr lang="en-IN" dirty="0"/>
              <a:t>Technologies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2DA93-592E-DA4B-D91C-3053151AF48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4949698" cy="3424107"/>
          </a:xfrm>
        </p:spPr>
        <p:txBody>
          <a:bodyPr>
            <a:normAutofit fontScale="85000" lnSpcReduction="20000"/>
          </a:bodyPr>
          <a:lstStyle/>
          <a:p>
            <a:r>
              <a:rPr lang="en-IN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 : PYTHON</a:t>
            </a:r>
          </a:p>
          <a:p>
            <a:r>
              <a:rPr lang="en-IN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Libraries:</a:t>
            </a:r>
          </a:p>
          <a:p>
            <a:pPr marL="0" indent="0">
              <a:buNone/>
            </a:pPr>
            <a:r>
              <a:rPr lang="en-IN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1.Pandas</a:t>
            </a:r>
          </a:p>
          <a:p>
            <a:pPr marL="0" indent="0">
              <a:buNone/>
            </a:pPr>
            <a:r>
              <a:rPr lang="en-IN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2.Numpy</a:t>
            </a:r>
          </a:p>
          <a:p>
            <a:pPr marL="0" indent="0">
              <a:buNone/>
            </a:pPr>
            <a:r>
              <a:rPr lang="en-IN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3.Nltk</a:t>
            </a:r>
          </a:p>
          <a:p>
            <a:pPr marL="0" indent="0">
              <a:buNone/>
            </a:pPr>
            <a:r>
              <a:rPr lang="en-IN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4.Scikit-learn</a:t>
            </a:r>
          </a:p>
          <a:p>
            <a:pPr marL="0" indent="0">
              <a:buNone/>
            </a:pPr>
            <a:r>
              <a:rPr lang="en-IN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5.Tensorflow / </a:t>
            </a:r>
            <a:r>
              <a:rPr lang="en-IN" sz="24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endParaRPr lang="en-IN" sz="24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6.Matplotlib</a:t>
            </a:r>
          </a:p>
          <a:p>
            <a:endParaRPr lang="en-IN" sz="24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Scikit Learn Logo Scikit Image Download Machine Learning Sklearn">
            <a:extLst>
              <a:ext uri="{FF2B5EF4-FFF2-40B4-BE49-F238E27FC236}">
                <a16:creationId xmlns:a16="http://schemas.microsoft.com/office/drawing/2014/main" id="{4ABD6B2C-E716-6991-D0C8-0E03DAC75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361" y="1984687"/>
            <a:ext cx="3544478" cy="188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Logo Tensorflow Python Python ...">
            <a:extLst>
              <a:ext uri="{FF2B5EF4-FFF2-40B4-BE49-F238E27FC236}">
                <a16:creationId xmlns:a16="http://schemas.microsoft.com/office/drawing/2014/main" id="{F87BB083-6ED3-F160-D78B-55DDD6D96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995" y="4079145"/>
            <a:ext cx="3271149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457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7D37C-659E-0FFC-4993-7A34E873A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471341"/>
            <a:ext cx="10364451" cy="870346"/>
          </a:xfrm>
        </p:spPr>
        <p:txBody>
          <a:bodyPr/>
          <a:lstStyle/>
          <a:p>
            <a:r>
              <a:rPr lang="en-IN" dirty="0"/>
              <a:t>System Architecture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CBCC730-0E85-D8FC-B018-84DA2586899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899662" y="1175082"/>
            <a:ext cx="3810627" cy="4961767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CCDFC1-7E20-CC67-EC0C-5CC92851F02F}"/>
              </a:ext>
            </a:extLst>
          </p:cNvPr>
          <p:cNvSpPr txBox="1"/>
          <p:nvPr/>
        </p:nvSpPr>
        <p:spPr>
          <a:xfrm>
            <a:off x="2288828" y="1388822"/>
            <a:ext cx="27827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Text preprocessing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Lowercasing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Removing special characters</a:t>
            </a:r>
          </a:p>
          <a:p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Stopword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removal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Tokenization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65E6CF-E8DA-9458-13EB-0B7284E85611}"/>
              </a:ext>
            </a:extLst>
          </p:cNvPr>
          <p:cNvSpPr txBox="1"/>
          <p:nvPr/>
        </p:nvSpPr>
        <p:spPr>
          <a:xfrm>
            <a:off x="197963" y="1341687"/>
            <a:ext cx="219173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Resume input module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Accepts resume text as PDF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Converts document into raw text format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73272C-D632-17DB-09CD-9140CC50040D}"/>
              </a:ext>
            </a:extLst>
          </p:cNvPr>
          <p:cNvSpPr txBox="1"/>
          <p:nvPr/>
        </p:nvSpPr>
        <p:spPr>
          <a:xfrm>
            <a:off x="4805787" y="1388821"/>
            <a:ext cx="27102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Feature Extraction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TF-IDF vectorization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Converts text into numerical Features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Represents word importance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8782B3-B499-A57B-B837-F1BF7719B056}"/>
              </a:ext>
            </a:extLst>
          </p:cNvPr>
          <p:cNvSpPr txBox="1"/>
          <p:nvPr/>
        </p:nvSpPr>
        <p:spPr>
          <a:xfrm>
            <a:off x="101811" y="3096013"/>
            <a:ext cx="22596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Supervised learning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 / neural network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labeled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training data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Predicts job suitability</a:t>
            </a:r>
          </a:p>
          <a:p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1457C0-4E9A-6E02-2237-D2E10E65C3D5}"/>
              </a:ext>
            </a:extLst>
          </p:cNvPr>
          <p:cNvSpPr txBox="1"/>
          <p:nvPr/>
        </p:nvSpPr>
        <p:spPr>
          <a:xfrm>
            <a:off x="2205872" y="3096013"/>
            <a:ext cx="26281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Deep learning component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neural network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Captures complex feature relationships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Improves classification accuracy</a:t>
            </a:r>
          </a:p>
          <a:p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B79B67-2CE7-6E29-B114-B3AC2065D262}"/>
              </a:ext>
            </a:extLst>
          </p:cNvPr>
          <p:cNvSpPr txBox="1"/>
          <p:nvPr/>
        </p:nvSpPr>
        <p:spPr>
          <a:xfrm>
            <a:off x="4834067" y="3096013"/>
            <a:ext cx="32352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Unsupervised learning module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K-means clustering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Groups resumes by skill similarity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labeled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required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E88629-9B71-CBAB-9547-132E5D531493}"/>
              </a:ext>
            </a:extLst>
          </p:cNvPr>
          <p:cNvSpPr txBox="1"/>
          <p:nvPr/>
        </p:nvSpPr>
        <p:spPr>
          <a:xfrm>
            <a:off x="73531" y="5249636"/>
            <a:ext cx="30655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Generative AI module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Skill gap identification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Resume improvement suggestions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Intelligent feedback generation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5A9E7F-70F1-4611-66DA-A93C1A2F3BE2}"/>
              </a:ext>
            </a:extLst>
          </p:cNvPr>
          <p:cNvSpPr txBox="1"/>
          <p:nvPr/>
        </p:nvSpPr>
        <p:spPr>
          <a:xfrm>
            <a:off x="3410619" y="5127338"/>
            <a:ext cx="30655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Statistical Evaluation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Recall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F1 Score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088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3B436-EDAF-5826-D630-F11C45560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691809"/>
          </a:xfrm>
        </p:spPr>
        <p:txBody>
          <a:bodyPr/>
          <a:lstStyle/>
          <a:p>
            <a:r>
              <a:rPr lang="en-IN" dirty="0"/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A4053-BEF1-BA7A-01DD-E734C168B4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574276"/>
            <a:ext cx="5182227" cy="4665207"/>
          </a:xfrm>
        </p:spPr>
        <p:txBody>
          <a:bodyPr>
            <a:normAutofit/>
          </a:bodyPr>
          <a:lstStyle/>
          <a:p>
            <a:r>
              <a:rPr lang="en-IN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cleaning</a:t>
            </a:r>
          </a:p>
          <a:p>
            <a:r>
              <a:rPr lang="en-IN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Lowercasing</a:t>
            </a:r>
          </a:p>
          <a:p>
            <a:r>
              <a:rPr lang="en-IN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Removing special characters</a:t>
            </a:r>
          </a:p>
          <a:p>
            <a:r>
              <a:rPr lang="en-IN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Stopword</a:t>
            </a:r>
            <a:r>
              <a:rPr lang="en-IN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removal</a:t>
            </a:r>
          </a:p>
          <a:p>
            <a:r>
              <a:rPr lang="en-IN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Tokenization</a:t>
            </a:r>
          </a:p>
          <a:p>
            <a:pPr marL="0" indent="0">
              <a:buNone/>
            </a:pPr>
            <a:r>
              <a:rPr lang="en-IN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</a:p>
          <a:p>
            <a:pPr marL="0" indent="0">
              <a:buNone/>
            </a:pPr>
            <a:r>
              <a:rPr lang="en-IN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Raw: "python!!! Machine learning???“</a:t>
            </a:r>
          </a:p>
          <a:p>
            <a:pPr marL="0" indent="0">
              <a:buNone/>
            </a:pPr>
            <a:r>
              <a:rPr lang="en-IN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Cleaned: "python machine learning</a:t>
            </a:r>
            <a:r>
              <a:rPr lang="en-IN" dirty="0"/>
              <a:t>"</a:t>
            </a:r>
          </a:p>
          <a:p>
            <a:pPr marL="0" indent="0">
              <a:buNone/>
            </a:pPr>
            <a:endParaRPr lang="en-IN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1" name="Picture 3" descr="Excel Job Interview Question ...">
            <a:extLst>
              <a:ext uri="{FF2B5EF4-FFF2-40B4-BE49-F238E27FC236}">
                <a16:creationId xmlns:a16="http://schemas.microsoft.com/office/drawing/2014/main" id="{68604EAD-972B-530A-325D-DA4C5AA70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776" y="1574276"/>
            <a:ext cx="4581427" cy="409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859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4B2EC-6E3D-B3CF-C22E-9345DFB3B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144295"/>
          </a:xfrm>
        </p:spPr>
        <p:txBody>
          <a:bodyPr/>
          <a:lstStyle/>
          <a:p>
            <a:r>
              <a:rPr lang="en-IN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5592E-A6B7-117A-2758-BD77D95451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4789442" cy="342410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used: Logistic regression</a:t>
            </a:r>
          </a:p>
          <a:p>
            <a:pPr marL="0" indent="0">
              <a:buNone/>
            </a:pPr>
            <a:r>
              <a:rPr lang="en-IN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Process: </a:t>
            </a:r>
          </a:p>
          <a:p>
            <a:pPr marL="0" indent="0">
              <a:buNone/>
            </a:pPr>
            <a:r>
              <a:rPr lang="en-IN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1. Labelled dataset</a:t>
            </a:r>
          </a:p>
          <a:p>
            <a:pPr marL="0" indent="0">
              <a:buNone/>
            </a:pPr>
            <a:r>
              <a:rPr lang="en-IN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2. Train-test split</a:t>
            </a:r>
          </a:p>
          <a:p>
            <a:pPr marL="0" indent="0">
              <a:buNone/>
            </a:pPr>
            <a:r>
              <a:rPr lang="en-IN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3. Prediction output</a:t>
            </a:r>
          </a:p>
          <a:p>
            <a:pPr marL="0" indent="0">
              <a:buNone/>
            </a:pPr>
            <a:r>
              <a:rPr lang="en-IN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  <a:p>
            <a:pPr marL="0" indent="0">
              <a:buNone/>
            </a:pPr>
            <a:r>
              <a:rPr lang="en-IN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1. Suitable / not suitable</a:t>
            </a:r>
          </a:p>
          <a:p>
            <a:pPr marL="0" indent="0">
              <a:buNone/>
            </a:pPr>
            <a:r>
              <a:rPr lang="en-IN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2. Probability score</a:t>
            </a:r>
          </a:p>
        </p:txBody>
      </p:sp>
      <p:pic>
        <p:nvPicPr>
          <p:cNvPr id="8194" name="Picture 2" descr="Everything You Need to Know About Logistic Regression - Spiceworks">
            <a:extLst>
              <a:ext uri="{FF2B5EF4-FFF2-40B4-BE49-F238E27FC236}">
                <a16:creationId xmlns:a16="http://schemas.microsoft.com/office/drawing/2014/main" id="{2E540416-E8CB-6F2C-4DBC-FA8C78BF8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216" y="2367092"/>
            <a:ext cx="5015060" cy="349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976401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{F478B01E-5AB8-40FF-8552-2B49805987AC}TF62d0d592-7ac2-4846-a919-75806e8bead49553d537-f813ce055067</Template>
  <TotalTime>139</TotalTime>
  <Words>457</Words>
  <Application>Microsoft Office PowerPoint</Application>
  <PresentationFormat>Widescreen</PresentationFormat>
  <Paragraphs>102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Times New Roman</vt:lpstr>
      <vt:lpstr>Tw Cen MT</vt:lpstr>
      <vt:lpstr>Droplet</vt:lpstr>
      <vt:lpstr>Hybrid Generative AI-Based Resume Analysis System Using Supervised, Unsupervised and Deep Learning Techniques in Python</vt:lpstr>
      <vt:lpstr>Introduction</vt:lpstr>
      <vt:lpstr>Problem Statement</vt:lpstr>
      <vt:lpstr>Objectives</vt:lpstr>
      <vt:lpstr>Literature Insight</vt:lpstr>
      <vt:lpstr>Technologies Used</vt:lpstr>
      <vt:lpstr>System Architecture</vt:lpstr>
      <vt:lpstr>Data Preprocessing</vt:lpstr>
      <vt:lpstr>Supervised Learning</vt:lpstr>
      <vt:lpstr>Deep Learning Model</vt:lpstr>
      <vt:lpstr>Unsupervised Learning</vt:lpstr>
      <vt:lpstr>Intelligent Generative AI Module </vt:lpstr>
      <vt:lpstr>METRICS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Priyadarshini Ramkmar</dc:creator>
  <cp:lastModifiedBy>Priyadarshini Ramkmar</cp:lastModifiedBy>
  <cp:revision>2</cp:revision>
  <dcterms:created xsi:type="dcterms:W3CDTF">2026-02-16T13:44:51Z</dcterms:created>
  <dcterms:modified xsi:type="dcterms:W3CDTF">2026-02-16T16:04:40Z</dcterms:modified>
</cp:coreProperties>
</file>